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13"/>
  </p:notesMasterIdLst>
  <p:sldIdLst>
    <p:sldId id="256" r:id="rId2"/>
    <p:sldId id="266" r:id="rId3"/>
    <p:sldId id="257" r:id="rId4"/>
    <p:sldId id="258" r:id="rId5"/>
    <p:sldId id="259" r:id="rId6"/>
    <p:sldId id="261" r:id="rId7"/>
    <p:sldId id="260" r:id="rId8"/>
    <p:sldId id="262" r:id="rId9"/>
    <p:sldId id="263" r:id="rId10"/>
    <p:sldId id="264" r:id="rId11"/>
    <p:sldId id="265"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9" autoAdjust="0"/>
    <p:restoredTop sz="94660"/>
  </p:normalViewPr>
  <p:slideViewPr>
    <p:cSldViewPr>
      <p:cViewPr varScale="1">
        <p:scale>
          <a:sx n="87" d="100"/>
          <a:sy n="87" d="100"/>
        </p:scale>
        <p:origin x="-44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C50C79-F6EA-43DF-8503-9F0B49E474A6}" type="datetimeFigureOut">
              <a:rPr lang="en-US" smtClean="0"/>
              <a:t>11/21/2020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A3EB842-3809-4C65-ABD6-9EB57EEC85AB}" type="slidenum">
              <a:rPr lang="en-US" smtClean="0"/>
              <a:t>‹#›</a:t>
            </a:fld>
            <a:endParaRPr lang="en-US" dirty="0"/>
          </a:p>
        </p:txBody>
      </p:sp>
    </p:spTree>
    <p:extLst>
      <p:ext uri="{BB962C8B-B14F-4D97-AF65-F5344CB8AC3E}">
        <p14:creationId xmlns:p14="http://schemas.microsoft.com/office/powerpoint/2010/main" val="970929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Indian_rupee_sig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India is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largest country globally with an Area of </a:t>
            </a:r>
            <a:r>
              <a:rPr lang="en-US" sz="1200" b="1" kern="1200" dirty="0" smtClean="0">
                <a:solidFill>
                  <a:schemeClr val="tx1"/>
                </a:solidFill>
                <a:effectLst/>
                <a:latin typeface="+mn-lt"/>
                <a:ea typeface="+mn-ea"/>
                <a:cs typeface="+mn-cs"/>
              </a:rPr>
              <a:t>3,287,263km</a:t>
            </a:r>
            <a:r>
              <a:rPr lang="en-US" sz="1200" b="1"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Its land stretches 3214km (south-north) and 2933km (west-east). India’s coastline size is 7516.6km. the country is surrounded by  the following Coastal borders: Persian Gulf &amp; Red Sea at the Northern area and   Andaman &amp; Arabian seas to the north east and northwest respectively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1</a:t>
            </a:fld>
            <a:endParaRPr lang="en-US" dirty="0"/>
          </a:p>
        </p:txBody>
      </p:sp>
    </p:spTree>
    <p:extLst>
      <p:ext uri="{BB962C8B-B14F-4D97-AF65-F5344CB8AC3E}">
        <p14:creationId xmlns:p14="http://schemas.microsoft.com/office/powerpoint/2010/main" val="839710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India is the 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largest country globally with an Area of </a:t>
            </a:r>
            <a:r>
              <a:rPr lang="en-US" sz="1200" b="0" kern="1200" dirty="0" smtClean="0">
                <a:solidFill>
                  <a:schemeClr val="tx1"/>
                </a:solidFill>
                <a:effectLst/>
                <a:latin typeface="+mn-lt"/>
                <a:ea typeface="+mn-ea"/>
                <a:cs typeface="+mn-cs"/>
              </a:rPr>
              <a:t>3,287,263km</a:t>
            </a:r>
            <a:r>
              <a:rPr lang="en-US" sz="1200" b="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 Its land stretches 3214km (south-north) and 2933km (west-east). India’s coastline size is 7516.6km. the country is surrounded by  the following Coastal borders: Persian Gulf &amp; Red Sea at the Northern area and   Andaman &amp; Arabian seas to the north east and northwest respectively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2</a:t>
            </a:fld>
            <a:endParaRPr lang="en-US" dirty="0"/>
          </a:p>
        </p:txBody>
      </p:sp>
    </p:spTree>
    <p:extLst>
      <p:ext uri="{BB962C8B-B14F-4D97-AF65-F5344CB8AC3E}">
        <p14:creationId xmlns:p14="http://schemas.microsoft.com/office/powerpoint/2010/main" val="3284907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China Neighbors China, Pakistan, Nepal, Afghanistan, Bangladesh &amp; Bhutan. Indians combatted and lost to China in 1962 leaving over 4000 soldier dead. The two countries also fought in 1967 were conquered in 1962 in a war with China. Currently, there are border tensions as both countries have territorial claims.</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3</a:t>
            </a:fld>
            <a:endParaRPr lang="en-US" dirty="0"/>
          </a:p>
        </p:txBody>
      </p:sp>
    </p:spTree>
    <p:extLst>
      <p:ext uri="{BB962C8B-B14F-4D97-AF65-F5344CB8AC3E}">
        <p14:creationId xmlns:p14="http://schemas.microsoft.com/office/powerpoint/2010/main" val="411193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population of China stands at 1,385,271,269 people as per November 2020 UN statistics. This is about 17.7% of the global population. The country is the 2nd most populated country globally. 35% of the citizens reside in urban areas with a population density of 464/km</a:t>
            </a:r>
            <a:r>
              <a:rPr lang="en-US" sz="1200" kern="1200" baseline="30000" dirty="0" smtClean="0">
                <a:solidFill>
                  <a:schemeClr val="tx1"/>
                </a:solidFill>
                <a:effectLst/>
                <a:latin typeface="+mn-lt"/>
                <a:ea typeface="+mn-ea"/>
                <a:cs typeface="+mn-cs"/>
              </a:rPr>
              <a:t>2</a:t>
            </a:r>
            <a:r>
              <a:rPr lang="en-US" sz="1200" kern="1200" dirty="0" smtClean="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4</a:t>
            </a:fld>
            <a:endParaRPr lang="en-US" dirty="0"/>
          </a:p>
        </p:txBody>
      </p:sp>
    </p:spTree>
    <p:extLst>
      <p:ext uri="{BB962C8B-B14F-4D97-AF65-F5344CB8AC3E}">
        <p14:creationId xmlns:p14="http://schemas.microsoft.com/office/powerpoint/2010/main" val="20954103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India’s nominal GDP was $2.94 trillion as at the end of 2019</a:t>
            </a:r>
            <a:r>
              <a:rPr lang="en-US" baseline="0" dirty="0" smtClean="0"/>
              <a:t> but is expected to grow in 2020. the </a:t>
            </a:r>
            <a:r>
              <a:rPr lang="en-US" dirty="0" smtClean="0"/>
              <a:t>RBI interest rates stand at 4%. This</a:t>
            </a:r>
            <a:r>
              <a:rPr lang="en-US" baseline="0" dirty="0" smtClean="0"/>
              <a:t> was a decrease from the previous year where it stood at 4.4%.</a:t>
            </a:r>
            <a:endParaRPr lang="en-US" dirty="0" smtClean="0"/>
          </a:p>
          <a:p>
            <a:r>
              <a:rPr lang="en-US" dirty="0" smtClean="0"/>
              <a:t>India is the Fifth biggest economy globally with its inflation</a:t>
            </a:r>
            <a:r>
              <a:rPr lang="en-US" baseline="0" dirty="0" smtClean="0"/>
              <a:t> rate standing at 7.61% as per the latest statistics of Oct 2020.</a:t>
            </a:r>
            <a:r>
              <a:rPr lang="en-US" dirty="0" smtClean="0"/>
              <a:t> </a:t>
            </a:r>
          </a:p>
          <a:p>
            <a:pPr lvl="0"/>
            <a:r>
              <a:rPr lang="en-US" dirty="0" smtClean="0"/>
              <a:t>The yearly price inflation has reached 7.61% as per the latest statistics in Oct 2020.</a:t>
            </a:r>
            <a:r>
              <a:rPr lang="en-US" baseline="0" dirty="0" smtClean="0"/>
              <a:t> inflation statistics as per last year showed that the economy was grappling with an 11.8% food inflation rate. The country’s rate of unemployment in 2020 stands at 6.70%. </a:t>
            </a:r>
            <a:r>
              <a:rPr lang="en-US" dirty="0" smtClean="0"/>
              <a:t>India occupies 4</a:t>
            </a:r>
            <a:r>
              <a:rPr lang="en-US" baseline="30000" dirty="0" smtClean="0"/>
              <a:t>th</a:t>
            </a:r>
            <a:r>
              <a:rPr lang="en-US" dirty="0" smtClean="0"/>
              <a:t> 5</a:t>
            </a:r>
            <a:r>
              <a:rPr lang="en-US" baseline="30000" dirty="0" smtClean="0"/>
              <a:t>th</a:t>
            </a:r>
            <a:r>
              <a:rPr lang="en-US" dirty="0" smtClean="0"/>
              <a:t> and 7</a:t>
            </a:r>
            <a:r>
              <a:rPr lang="en-US" baseline="30000" dirty="0" smtClean="0"/>
              <a:t>th</a:t>
            </a:r>
            <a:r>
              <a:rPr lang="en-US" dirty="0" smtClean="0"/>
              <a:t> position regarding the endowment of coal, bauxite, and iron reserves globally.</a:t>
            </a:r>
            <a:r>
              <a:rPr lang="en-US" baseline="0" dirty="0" smtClean="0"/>
              <a:t> </a:t>
            </a:r>
            <a:r>
              <a:rPr lang="en-US" dirty="0" smtClean="0"/>
              <a:t>Natural gas reserves and oil are above  1437 billion m</a:t>
            </a:r>
            <a:r>
              <a:rPr lang="en-US" baseline="30000" dirty="0" smtClean="0"/>
              <a:t>3</a:t>
            </a:r>
            <a:r>
              <a:rPr lang="en-US" dirty="0" smtClean="0"/>
              <a:t>  and 100million tones respectively.</a:t>
            </a:r>
          </a:p>
          <a:p>
            <a:pPr lvl="0"/>
            <a:r>
              <a:rPr lang="en-US" dirty="0" smtClean="0"/>
              <a:t>The main country’s exports are mineral fuels, gems, machinery, organic   chemicals, pharmaceuticals, iron(steel), textiles, and vehicles.</a:t>
            </a:r>
          </a:p>
          <a:p>
            <a:r>
              <a:rPr lang="en-US" dirty="0" smtClean="0"/>
              <a:t>Food rate of inflation reached 11.8% this year.</a:t>
            </a:r>
          </a:p>
          <a:p>
            <a:r>
              <a:rPr lang="en-US" dirty="0" smtClean="0"/>
              <a:t>2019 unemployment rate was 5.36% but it is estimated to reach 5.4% this year.</a:t>
            </a:r>
          </a:p>
          <a:p>
            <a:r>
              <a:rPr lang="en-US" dirty="0" smtClean="0"/>
              <a:t>India occupies 4</a:t>
            </a:r>
            <a:r>
              <a:rPr lang="en-US" baseline="30000" dirty="0" smtClean="0"/>
              <a:t>th</a:t>
            </a:r>
            <a:r>
              <a:rPr lang="en-US" dirty="0" smtClean="0"/>
              <a:t> 5</a:t>
            </a:r>
            <a:r>
              <a:rPr lang="en-US" baseline="30000" dirty="0" smtClean="0"/>
              <a:t>th</a:t>
            </a:r>
            <a:r>
              <a:rPr lang="en-US" dirty="0" smtClean="0"/>
              <a:t> and 7</a:t>
            </a:r>
            <a:r>
              <a:rPr lang="en-US" baseline="30000" dirty="0" smtClean="0"/>
              <a:t>th</a:t>
            </a:r>
            <a:r>
              <a:rPr lang="en-US" dirty="0" smtClean="0"/>
              <a:t> position regarding the endowment of coal, bauxite, and iron reserves globally.</a:t>
            </a:r>
          </a:p>
          <a:p>
            <a:pPr lvl="0"/>
            <a:r>
              <a:rPr lang="en-US" dirty="0" smtClean="0"/>
              <a:t>Natural gas reserves and oil are above  1437 billion m</a:t>
            </a:r>
            <a:r>
              <a:rPr lang="en-US" baseline="30000" dirty="0" smtClean="0"/>
              <a:t>3</a:t>
            </a:r>
            <a:r>
              <a:rPr lang="en-US" dirty="0" smtClean="0"/>
              <a:t>  and 100million tones respectively.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Milk is the main produce accompanied by jute and pulses. The </a:t>
            </a:r>
            <a:r>
              <a:rPr lang="en-US" baseline="0" dirty="0" smtClean="0"/>
              <a:t> m</a:t>
            </a:r>
            <a:r>
              <a:rPr lang="en-US" dirty="0" smtClean="0"/>
              <a:t>ain country’s exports are mineral fuels, gems, machinery, organic   chemicals, pharmaceuticals, iron(steel), textiles, and vehicles.</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5</a:t>
            </a:fld>
            <a:endParaRPr lang="en-US" dirty="0"/>
          </a:p>
        </p:txBody>
      </p:sp>
    </p:spTree>
    <p:extLst>
      <p:ext uri="{BB962C8B-B14F-4D97-AF65-F5344CB8AC3E}">
        <p14:creationId xmlns:p14="http://schemas.microsoft.com/office/powerpoint/2010/main" val="108160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Indian imports</a:t>
            </a:r>
            <a:r>
              <a:rPr lang="en-US" baseline="0" dirty="0" smtClean="0"/>
              <a:t> include </a:t>
            </a:r>
            <a:r>
              <a:rPr lang="en-US" dirty="0" smtClean="0"/>
              <a:t>Gold, coal, diamonds, waxes, oils, mineral fuels and bituminous products.</a:t>
            </a:r>
          </a:p>
          <a:p>
            <a:r>
              <a:rPr lang="en-US" dirty="0" smtClean="0"/>
              <a:t>Other imports include nuclear reactors, mechanical and machinery reactors, boilers, jewelry and pearls. Oil is the main</a:t>
            </a:r>
            <a:r>
              <a:rPr lang="en-US" baseline="0" dirty="0" smtClean="0"/>
              <a:t> import followed by </a:t>
            </a:r>
            <a:r>
              <a:rPr lang="en-US" baseline="0" dirty="0" smtClean="0"/>
              <a:t>precious </a:t>
            </a:r>
            <a:r>
              <a:rPr lang="en-US" baseline="0" dirty="0" smtClean="0"/>
              <a:t>stones , electronics, machinery, chemicals , plastics, vegetable oil and steel. </a:t>
            </a:r>
            <a:endParaRPr lang="en-US" dirty="0" smtClean="0"/>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6</a:t>
            </a:fld>
            <a:endParaRPr lang="en-US" dirty="0"/>
          </a:p>
        </p:txBody>
      </p:sp>
    </p:spTree>
    <p:extLst>
      <p:ext uri="{BB962C8B-B14F-4D97-AF65-F5344CB8AC3E}">
        <p14:creationId xmlns:p14="http://schemas.microsoft.com/office/powerpoint/2010/main" val="18568059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According to the commerce industry, the main Indian partners in trade include China, the US, the UAE, Saudi Arabia, and Switzerland. These are the main countries who engage in the most of the imports from the country. India has engaged in a couple of trade agreements with </a:t>
            </a:r>
            <a:r>
              <a:rPr lang="en-US" sz="1200" kern="1200" dirty="0" err="1" smtClean="0">
                <a:solidFill>
                  <a:schemeClr val="tx1"/>
                </a:solidFill>
                <a:effectLst/>
                <a:latin typeface="+mn-lt"/>
                <a:ea typeface="+mn-ea"/>
                <a:cs typeface="+mn-cs"/>
              </a:rPr>
              <a:t>regiona</a:t>
            </a:r>
            <a:r>
              <a:rPr lang="en-US" sz="1200" kern="1200" dirty="0" smtClean="0">
                <a:solidFill>
                  <a:schemeClr val="tx1"/>
                </a:solidFill>
                <a:effectLst/>
                <a:latin typeface="+mn-lt"/>
                <a:ea typeface="+mn-ea"/>
                <a:cs typeface="+mn-cs"/>
              </a:rPr>
              <a:t> blocks like the  North American Free Trade Agreement (NAFTA), the Central American-Dominican Republic Free Trade Agreement (CAFTA the European Union (EU), and the </a:t>
            </a:r>
            <a:r>
              <a:rPr lang="en-US" sz="1200" kern="1200" dirty="0" err="1" smtClean="0">
                <a:solidFill>
                  <a:schemeClr val="tx1"/>
                </a:solidFill>
                <a:effectLst/>
                <a:latin typeface="+mn-lt"/>
                <a:ea typeface="+mn-ea"/>
                <a:cs typeface="+mn-cs"/>
              </a:rPr>
              <a:t>AsiaPacific</a:t>
            </a:r>
            <a:r>
              <a:rPr lang="en-US" sz="1200" kern="1200" dirty="0" smtClean="0">
                <a:solidFill>
                  <a:schemeClr val="tx1"/>
                </a:solidFill>
                <a:effectLst/>
                <a:latin typeface="+mn-lt"/>
                <a:ea typeface="+mn-ea"/>
                <a:cs typeface="+mn-cs"/>
              </a:rPr>
              <a:t> Economic Cooperation (APEC) </a:t>
            </a:r>
          </a:p>
          <a:p>
            <a:r>
              <a:rPr lang="en-US" sz="1200" kern="1200" dirty="0" smtClean="0">
                <a:solidFill>
                  <a:schemeClr val="tx1"/>
                </a:solidFill>
                <a:effectLst/>
                <a:latin typeface="+mn-lt"/>
                <a:ea typeface="+mn-ea"/>
                <a:cs typeface="+mn-cs"/>
              </a:rPr>
              <a:t> The benefits of trade agreements include </a:t>
            </a:r>
            <a:r>
              <a:rPr lang="en-US" sz="1200" kern="1200" dirty="0" err="1" smtClean="0">
                <a:solidFill>
                  <a:schemeClr val="tx1"/>
                </a:solidFill>
                <a:effectLst/>
                <a:latin typeface="+mn-lt"/>
                <a:ea typeface="+mn-ea"/>
                <a:cs typeface="+mn-cs"/>
              </a:rPr>
              <a:t>tarrif</a:t>
            </a:r>
            <a:r>
              <a:rPr lang="en-US" sz="1200" kern="1200" dirty="0" smtClean="0">
                <a:solidFill>
                  <a:schemeClr val="tx1"/>
                </a:solidFill>
                <a:effectLst/>
                <a:latin typeface="+mn-lt"/>
                <a:ea typeface="+mn-ea"/>
                <a:cs typeface="+mn-cs"/>
              </a:rPr>
              <a:t> elimination as well as other taxes hence providing each country participant a trade a price benefit.</a:t>
            </a:r>
          </a:p>
          <a:p>
            <a:r>
              <a:rPr lang="en-US" sz="1200" kern="1200" dirty="0" smtClean="0">
                <a:solidFill>
                  <a:schemeClr val="tx1"/>
                </a:solidFill>
                <a:effectLst/>
                <a:latin typeface="+mn-lt"/>
                <a:ea typeface="+mn-ea"/>
                <a:cs typeface="+mn-cs"/>
              </a:rPr>
              <a:t>The countries sign anti-dumping treaties. Additionally,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unfair subsidies are removed especially the ones that negatively affect exportation to other nations. </a:t>
            </a:r>
          </a:p>
          <a:p>
            <a:r>
              <a:rPr lang="en-US" sz="1200" kern="1200" dirty="0" smtClean="0">
                <a:solidFill>
                  <a:schemeClr val="tx1"/>
                </a:solidFill>
                <a:effectLst/>
                <a:latin typeface="+mn-lt"/>
                <a:ea typeface="+mn-ea"/>
                <a:cs typeface="+mn-cs"/>
              </a:rPr>
              <a:t>labor standards, regulations and environmental protections are standardized.  Fewer laws act like subsidies hence bolstering exporter’s competitive benefits over overseas rivals. </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7</a:t>
            </a:fld>
            <a:endParaRPr lang="en-US" dirty="0"/>
          </a:p>
        </p:txBody>
      </p:sp>
    </p:spTree>
    <p:extLst>
      <p:ext uri="{BB962C8B-B14F-4D97-AF65-F5344CB8AC3E}">
        <p14:creationId xmlns:p14="http://schemas.microsoft.com/office/powerpoint/2010/main" val="1307602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Current and capital  accounts are portions of a government’s payment balance. The formers ratio to the GDP measures a nation’s  global competitiveness.</a:t>
            </a:r>
          </a:p>
          <a:p>
            <a:r>
              <a:rPr lang="en-US" sz="1200" kern="1200" dirty="0" smtClean="0">
                <a:solidFill>
                  <a:schemeClr val="tx1"/>
                </a:solidFill>
                <a:effectLst/>
                <a:latin typeface="+mn-lt"/>
                <a:ea typeface="+mn-ea"/>
                <a:cs typeface="+mn-cs"/>
              </a:rPr>
              <a:t>i current account deficit to GDP ratio was negative 0.9 percent in fiscal </a:t>
            </a:r>
          </a:p>
          <a:p>
            <a:r>
              <a:rPr lang="en-US" sz="1200" kern="1200" dirty="0" smtClean="0">
                <a:solidFill>
                  <a:schemeClr val="tx1"/>
                </a:solidFill>
                <a:effectLst/>
                <a:latin typeface="+mn-lt"/>
                <a:ea typeface="+mn-ea"/>
                <a:cs typeface="+mn-cs"/>
              </a:rPr>
              <a:t>year 2020, up from nearly negative two percent in the previous fiscal year</a:t>
            </a:r>
          </a:p>
          <a:p>
            <a:r>
              <a:rPr lang="en-US" sz="1200" kern="1200" dirty="0" smtClean="0">
                <a:solidFill>
                  <a:schemeClr val="tx1"/>
                </a:solidFill>
                <a:effectLst/>
                <a:latin typeface="+mn-lt"/>
                <a:ea typeface="+mn-ea"/>
                <a:cs typeface="+mn-cs"/>
              </a:rPr>
              <a:t>India's budget deficit  as a fraction of its GDP  was around 7.44%    and  7.42% in 2020</a:t>
            </a:r>
          </a:p>
          <a:p>
            <a:r>
              <a:rPr lang="en-US" sz="1200" kern="1200" dirty="0" smtClean="0">
                <a:solidFill>
                  <a:schemeClr val="tx1"/>
                </a:solidFill>
                <a:effectLst/>
                <a:latin typeface="+mn-lt"/>
                <a:ea typeface="+mn-ea"/>
                <a:cs typeface="+mn-cs"/>
              </a:rPr>
              <a:t>Budget balance= Government revenue- expenditure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8</a:t>
            </a:fld>
            <a:endParaRPr lang="en-US" dirty="0"/>
          </a:p>
        </p:txBody>
      </p:sp>
    </p:spTree>
    <p:extLst>
      <p:ext uri="{BB962C8B-B14F-4D97-AF65-F5344CB8AC3E}">
        <p14:creationId xmlns:p14="http://schemas.microsoft.com/office/powerpoint/2010/main" val="95385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main currency for </a:t>
            </a:r>
            <a:r>
              <a:rPr lang="en-US" dirty="0" err="1" smtClean="0"/>
              <a:t>india</a:t>
            </a:r>
            <a:r>
              <a:rPr lang="en-US" dirty="0" smtClean="0"/>
              <a:t> is the Rupee (INR)</a:t>
            </a:r>
            <a:r>
              <a:rPr lang="en-US" baseline="0" dirty="0" smtClean="0"/>
              <a:t> . It has </a:t>
            </a:r>
            <a:r>
              <a:rPr lang="en-US" dirty="0" smtClean="0">
                <a:hlinkClick r:id="rId3"/>
              </a:rPr>
              <a:t>₹</a:t>
            </a:r>
            <a:r>
              <a:rPr lang="en-US" dirty="0" smtClean="0"/>
              <a:t> as the</a:t>
            </a:r>
            <a:r>
              <a:rPr lang="en-US" baseline="0" dirty="0" smtClean="0"/>
              <a:t> symbol. </a:t>
            </a:r>
            <a:r>
              <a:rPr lang="en-US" dirty="0" smtClean="0"/>
              <a:t>The current USD:INR=1: 74.1459</a:t>
            </a:r>
            <a:r>
              <a:rPr lang="en-US" baseline="0" dirty="0" smtClean="0"/>
              <a:t> as at 22/11/2020</a:t>
            </a:r>
            <a:endParaRPr lang="en-US" dirty="0" smtClean="0"/>
          </a:p>
          <a:p>
            <a:r>
              <a:rPr lang="en-US" dirty="0" smtClean="0"/>
              <a:t>The symbol for the </a:t>
            </a:r>
            <a:r>
              <a:rPr lang="en-US" dirty="0" err="1" smtClean="0"/>
              <a:t>curency</a:t>
            </a:r>
            <a:r>
              <a:rPr lang="en-US" dirty="0" smtClean="0"/>
              <a:t> is </a:t>
            </a:r>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9</a:t>
            </a:fld>
            <a:endParaRPr lang="en-US" dirty="0"/>
          </a:p>
        </p:txBody>
      </p:sp>
    </p:spTree>
    <p:extLst>
      <p:ext uri="{BB962C8B-B14F-4D97-AF65-F5344CB8AC3E}">
        <p14:creationId xmlns:p14="http://schemas.microsoft.com/office/powerpoint/2010/main" val="18678242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India’s financial institutions are denoted as financial instruments. They ensure efficient resource allocation as well as acting as intermediaries between lenders and borrowers. These institutions are categorized as follows: payment, co-operative, small finance and commercial banks. India has over 91 banks inclusive of 20 and 19 public and private banks respectively.</a:t>
            </a:r>
            <a:r>
              <a:rPr lang="en-US" dirty="0" smtClean="0"/>
              <a:t> In</a:t>
            </a:r>
            <a:r>
              <a:rPr lang="en-US" baseline="0" dirty="0" smtClean="0"/>
              <a:t>dian e</a:t>
            </a:r>
            <a:r>
              <a:rPr lang="en-US" dirty="0" smtClean="0"/>
              <a:t>xternal debt stood at $558.5billion(march 2020) indicating a 2.8% increment from last year due to enhanced borrowing attributed by Covid-19 pandemic.</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10</a:t>
            </a:fld>
            <a:endParaRPr lang="en-US" dirty="0"/>
          </a:p>
        </p:txBody>
      </p:sp>
    </p:spTree>
    <p:extLst>
      <p:ext uri="{BB962C8B-B14F-4D97-AF65-F5344CB8AC3E}">
        <p14:creationId xmlns:p14="http://schemas.microsoft.com/office/powerpoint/2010/main" val="2200399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India is a good destination for FDI due to availability of cheap labor, dynamic economic environment, low wages, and tax exemptions. The first Rs.250000 from an FDI income is not taxable. Again foreign shareholders pay fewer taxes on their income than Indian investors. Their   taxation ratio is 20:42.7. The country has also more recently flexed FDI norms in power exchanges, telecom, stock exchange, oil refineries promote FDIs. This makes the country a very ample investment ground for foreigners.</a:t>
            </a:r>
          </a:p>
          <a:p>
            <a:endParaRPr lang="en-US" dirty="0"/>
          </a:p>
        </p:txBody>
      </p:sp>
      <p:sp>
        <p:nvSpPr>
          <p:cNvPr id="4" name="Slide Number Placeholder 3"/>
          <p:cNvSpPr>
            <a:spLocks noGrp="1"/>
          </p:cNvSpPr>
          <p:nvPr>
            <p:ph type="sldNum" sz="quarter" idx="10"/>
          </p:nvPr>
        </p:nvSpPr>
        <p:spPr/>
        <p:txBody>
          <a:bodyPr/>
          <a:lstStyle/>
          <a:p>
            <a:fld id="{7A3EB842-3809-4C65-ABD6-9EB57EEC85AB}" type="slidenum">
              <a:rPr lang="en-US" smtClean="0"/>
              <a:t>11</a:t>
            </a:fld>
            <a:endParaRPr lang="en-US" dirty="0"/>
          </a:p>
        </p:txBody>
      </p:sp>
    </p:spTree>
    <p:extLst>
      <p:ext uri="{BB962C8B-B14F-4D97-AF65-F5344CB8AC3E}">
        <p14:creationId xmlns:p14="http://schemas.microsoft.com/office/powerpoint/2010/main" val="104900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DC1BB00-744C-4B6D-A7C0-7BF7630900B9}" type="slidenum">
              <a:rPr lang="en-US" smtClean="0"/>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4361688" y="1026372"/>
            <a:ext cx="457200" cy="441325"/>
          </a:xfrm>
        </p:spPr>
        <p:txBody>
          <a:bodyPr/>
          <a:lstStyle/>
          <a:p>
            <a:fld id="{6DC1BB00-744C-4B6D-A7C0-7BF7630900B9}" type="slidenum">
              <a:rPr lang="en-US" smtClean="0"/>
              <a:t>‹#›</a:t>
            </a:fld>
            <a:endParaRPr lang="en-US" dirty="0"/>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dirty="0"/>
          </a:p>
        </p:txBody>
      </p:sp>
      <p:sp>
        <p:nvSpPr>
          <p:cNvPr id="4" name="Date Placeholder 3"/>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DC1BB00-744C-4B6D-A7C0-7BF7630900B9}" type="slidenum">
              <a:rPr lang="en-US" smtClean="0"/>
              <a:t>‹#›</a:t>
            </a:fld>
            <a:endParaRPr lang="en-US" dirty="0"/>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C837B4CA-F891-43E1-BDD9-65B8A9E92650}" type="datetimeFigureOut">
              <a:rPr lang="en-US" smtClean="0"/>
              <a:t>11/21/2020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C1BB00-744C-4B6D-A7C0-7BF7630900B9}" type="slidenum">
              <a:rPr lang="en-US" smtClean="0"/>
              <a:t>‹#›</a:t>
            </a:fld>
            <a:endParaRPr lang="en-US" dirty="0"/>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8" name="Footer Placeholder 7"/>
          <p:cNvSpPr>
            <a:spLocks noGrp="1"/>
          </p:cNvSpPr>
          <p:nvPr>
            <p:ph type="ftr" sz="quarter" idx="11"/>
          </p:nvPr>
        </p:nvSpPr>
        <p:spPr>
          <a:xfrm>
            <a:off x="304800" y="6409944"/>
            <a:ext cx="3581400" cy="365760"/>
          </a:xfrm>
        </p:spPr>
        <p:txBody>
          <a:bodyPr/>
          <a:lstStyle/>
          <a:p>
            <a:endParaRPr lang="en-US" dirty="0"/>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DC1BB00-744C-4B6D-A7C0-7BF7630900B9}" type="slidenum">
              <a:rPr lang="en-US" smtClean="0"/>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a:xfrm>
            <a:off x="4343400" y="1036020"/>
            <a:ext cx="457200" cy="441325"/>
          </a:xfrm>
        </p:spPr>
        <p:txBody>
          <a:bodyPr/>
          <a:lstStyle/>
          <a:p>
            <a:fld id="{6DC1BB00-744C-4B6D-A7C0-7BF7630900B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DC1BB00-744C-4B6D-A7C0-7BF7630900B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DC1BB00-744C-4B6D-A7C0-7BF7630900B9}" type="slidenum">
              <a:rPr lang="en-US" smtClean="0"/>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6" name="Footer Placeholder 5"/>
          <p:cNvSpPr>
            <a:spLocks noGrp="1"/>
          </p:cNvSpPr>
          <p:nvPr>
            <p:ph type="ftr" sz="quarter" idx="11"/>
          </p:nvPr>
        </p:nvSpPr>
        <p:spPr>
          <a:xfrm>
            <a:off x="301752" y="6410848"/>
            <a:ext cx="3383280" cy="365760"/>
          </a:xfrm>
        </p:spPr>
        <p:txBody>
          <a:bodyPr/>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DC1BB00-744C-4B6D-A7C0-7BF7630900B9}" type="slidenum">
              <a:rPr lang="en-US" smtClean="0"/>
              <a:t>‹#›</a:t>
            </a:fld>
            <a:endParaRPr lang="en-US" dirty="0"/>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C837B4CA-F891-43E1-BDD9-65B8A9E92650}" type="datetimeFigureOut">
              <a:rPr lang="en-US" smtClean="0"/>
              <a:t>11/21/2020</a:t>
            </a:fld>
            <a:endParaRPr lang="en-US" dirty="0"/>
          </a:p>
        </p:txBody>
      </p:sp>
      <p:sp>
        <p:nvSpPr>
          <p:cNvPr id="6" name="Footer Placeholder 5"/>
          <p:cNvSpPr>
            <a:spLocks noGrp="1"/>
          </p:cNvSpPr>
          <p:nvPr>
            <p:ph type="ftr" sz="quarter" idx="11"/>
          </p:nvPr>
        </p:nvSpPr>
        <p:spPr>
          <a:xfrm>
            <a:off x="301752" y="6410848"/>
            <a:ext cx="3584448" cy="365760"/>
          </a:xfrm>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C1BB00-744C-4B6D-A7C0-7BF7630900B9}"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DC1BB00-744C-4B6D-A7C0-7BF7630900B9}" type="slidenum">
              <a:rPr lang="en-US" smtClean="0"/>
              <a:t>‹#›</a:t>
            </a:fld>
            <a:endParaRPr lang="en-US" dirty="0"/>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837B4CA-F891-43E1-BDD9-65B8A9E92650}" type="datetimeFigureOut">
              <a:rPr lang="en-US" smtClean="0"/>
              <a:t>11/21/2020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C837B4CA-F891-43E1-BDD9-65B8A9E92650}" type="datetimeFigureOut">
              <a:rPr lang="en-US" smtClean="0"/>
              <a:t>11/21/2020</a:t>
            </a:fld>
            <a:endParaRPr lang="en-US" dirty="0"/>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dirty="0"/>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DC1BB00-744C-4B6D-A7C0-7BF7630900B9}" type="slidenum">
              <a:rPr lang="en-US" smtClean="0"/>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Indian_rupee_sign"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2743200"/>
            <a:ext cx="6781800" cy="3810000"/>
          </a:xfrm>
        </p:spPr>
        <p:txBody>
          <a:bodyPr>
            <a:normAutofit/>
          </a:bodyPr>
          <a:lstStyle/>
          <a:p>
            <a:pPr marL="457200" indent="-457200">
              <a:buFont typeface="Arial" pitchFamily="34" charset="0"/>
              <a:buChar char="•"/>
            </a:pPr>
            <a:endParaRPr lang="en-US" sz="1200" dirty="0" smtClean="0">
              <a:solidFill>
                <a:schemeClr val="tx1"/>
              </a:solidFill>
              <a:latin typeface="Times New Roman" pitchFamily="18" charset="0"/>
              <a:cs typeface="Times New Roman" pitchFamily="18" charset="0"/>
            </a:endParaRPr>
          </a:p>
          <a:p>
            <a:pPr algn="ctr"/>
            <a:r>
              <a:rPr lang="en-US" dirty="0" smtClean="0">
                <a:solidFill>
                  <a:schemeClr val="tx1"/>
                </a:solidFill>
              </a:rPr>
              <a:t>Student</a:t>
            </a:r>
          </a:p>
          <a:p>
            <a:pPr algn="ctr"/>
            <a:r>
              <a:rPr lang="en-US" dirty="0" smtClean="0">
                <a:solidFill>
                  <a:schemeClr val="tx1"/>
                </a:solidFill>
              </a:rPr>
              <a:t>institution</a:t>
            </a:r>
            <a:endParaRPr lang="en-US" dirty="0" smtClean="0">
              <a:solidFill>
                <a:schemeClr val="tx1"/>
              </a:solidFill>
            </a:endParaRPr>
          </a:p>
        </p:txBody>
      </p:sp>
      <p:sp>
        <p:nvSpPr>
          <p:cNvPr id="2" name="Title 1"/>
          <p:cNvSpPr>
            <a:spLocks noGrp="1"/>
          </p:cNvSpPr>
          <p:nvPr>
            <p:ph type="ctrTitle"/>
          </p:nvPr>
        </p:nvSpPr>
        <p:spPr>
          <a:xfrm>
            <a:off x="685800" y="1600201"/>
            <a:ext cx="7620000" cy="1219199"/>
          </a:xfrm>
        </p:spPr>
        <p:txBody>
          <a:bodyPr/>
          <a:lstStyle/>
          <a:p>
            <a:r>
              <a:rPr lang="en-US" dirty="0" smtClean="0"/>
              <a:t>International Economics</a:t>
            </a:r>
            <a:endParaRPr lang="en-US" dirty="0"/>
          </a:p>
        </p:txBody>
      </p:sp>
    </p:spTree>
    <p:extLst>
      <p:ext uri="{BB962C8B-B14F-4D97-AF65-F5344CB8AC3E}">
        <p14:creationId xmlns:p14="http://schemas.microsoft.com/office/powerpoint/2010/main" val="409666020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 Location , Size &amp; Nearby Seas</a:t>
            </a:r>
            <a:endParaRPr lang="en-US" dirty="0"/>
          </a:p>
        </p:txBody>
      </p:sp>
      <p:sp>
        <p:nvSpPr>
          <p:cNvPr id="3" name="Content Placeholder 2"/>
          <p:cNvSpPr>
            <a:spLocks noGrp="1"/>
          </p:cNvSpPr>
          <p:nvPr>
            <p:ph sz="quarter" idx="1"/>
          </p:nvPr>
        </p:nvSpPr>
        <p:spPr/>
        <p:txBody>
          <a:bodyPr>
            <a:normAutofit/>
          </a:bodyPr>
          <a:lstStyle/>
          <a:p>
            <a:pPr>
              <a:spcBef>
                <a:spcPts val="0"/>
              </a:spcBef>
              <a:buFont typeface="Wingdings" pitchFamily="2" charset="2"/>
              <a:buChar char="Ø"/>
            </a:pPr>
            <a:r>
              <a:rPr lang="en-US" dirty="0">
                <a:latin typeface="Times New Roman" pitchFamily="18" charset="0"/>
                <a:cs typeface="Times New Roman" pitchFamily="18" charset="0"/>
              </a:rPr>
              <a:t>It is the 7</a:t>
            </a:r>
            <a:r>
              <a:rPr lang="en-US" baseline="30000" dirty="0">
                <a:latin typeface="Times New Roman" pitchFamily="18" charset="0"/>
                <a:cs typeface="Times New Roman" pitchFamily="18" charset="0"/>
              </a:rPr>
              <a:t>th</a:t>
            </a:r>
            <a:r>
              <a:rPr lang="en-US" dirty="0">
                <a:latin typeface="Times New Roman" pitchFamily="18" charset="0"/>
                <a:cs typeface="Times New Roman" pitchFamily="18" charset="0"/>
              </a:rPr>
              <a:t> largest country </a:t>
            </a:r>
            <a:r>
              <a:rPr lang="en-US" dirty="0" smtClean="0">
                <a:latin typeface="Times New Roman" pitchFamily="18" charset="0"/>
                <a:cs typeface="Times New Roman" pitchFamily="18" charset="0"/>
              </a:rPr>
              <a:t>globally</a:t>
            </a:r>
          </a:p>
          <a:p>
            <a:pPr>
              <a:spcBef>
                <a:spcPts val="0"/>
              </a:spcBef>
              <a:buFont typeface="Wingdings" pitchFamily="2" charset="2"/>
              <a:buChar char="Ø"/>
            </a:pPr>
            <a:r>
              <a:rPr lang="en-US" dirty="0" smtClean="0"/>
              <a:t>Area:3,287,263km2</a:t>
            </a:r>
            <a:endParaRPr lang="en-US" dirty="0">
              <a:latin typeface="Times New Roman" pitchFamily="18" charset="0"/>
              <a:cs typeface="Times New Roman" pitchFamily="18" charset="0"/>
            </a:endParaRPr>
          </a:p>
          <a:p>
            <a:pPr>
              <a:spcBef>
                <a:spcPts val="0"/>
              </a:spcBef>
              <a:buFont typeface="Wingdings" pitchFamily="2" charset="2"/>
              <a:buChar char="Ø"/>
            </a:pPr>
            <a:r>
              <a:rPr lang="en-US" dirty="0" smtClean="0"/>
              <a:t>3214km(south-north</a:t>
            </a:r>
            <a:r>
              <a:rPr lang="en-US" b="1" dirty="0"/>
              <a:t>) </a:t>
            </a:r>
          </a:p>
          <a:p>
            <a:pPr>
              <a:spcBef>
                <a:spcPts val="0"/>
              </a:spcBef>
              <a:buFont typeface="Wingdings" pitchFamily="2" charset="2"/>
              <a:buChar char="Ø"/>
            </a:pPr>
            <a:r>
              <a:rPr lang="en-US" dirty="0" smtClean="0">
                <a:latin typeface="Times New Roman" pitchFamily="18" charset="0"/>
                <a:cs typeface="Times New Roman" pitchFamily="18" charset="0"/>
              </a:rPr>
              <a:t>2933km(west-east)            </a:t>
            </a:r>
          </a:p>
          <a:p>
            <a:pPr>
              <a:spcBef>
                <a:spcPts val="0"/>
              </a:spcBef>
              <a:buFont typeface="Wingdings" pitchFamily="2" charset="2"/>
              <a:buChar char="Ø"/>
            </a:pPr>
            <a:r>
              <a:rPr lang="en-US" dirty="0" smtClean="0">
                <a:latin typeface="Times New Roman" pitchFamily="18" charset="0"/>
                <a:cs typeface="Times New Roman" pitchFamily="18" charset="0"/>
              </a:rPr>
              <a:t>Coastline </a:t>
            </a:r>
            <a:r>
              <a:rPr lang="en-US" dirty="0">
                <a:latin typeface="Times New Roman" pitchFamily="18" charset="0"/>
                <a:cs typeface="Times New Roman" pitchFamily="18" charset="0"/>
              </a:rPr>
              <a:t>size:7516.6km</a:t>
            </a:r>
          </a:p>
          <a:p>
            <a:pPr>
              <a:spcBef>
                <a:spcPts val="0"/>
              </a:spcBef>
              <a:buFont typeface="Wingdings" pitchFamily="2" charset="2"/>
              <a:buChar char="Ø"/>
            </a:pPr>
            <a:r>
              <a:rPr lang="en-US" dirty="0">
                <a:latin typeface="Times New Roman" pitchFamily="18" charset="0"/>
                <a:cs typeface="Times New Roman" pitchFamily="18" charset="0"/>
              </a:rPr>
              <a:t>Coastal borders:</a:t>
            </a:r>
          </a:p>
          <a:p>
            <a:pPr>
              <a:spcBef>
                <a:spcPts val="0"/>
              </a:spcBef>
              <a:buFont typeface="Wingdings" pitchFamily="2" charset="2"/>
              <a:buChar char="Ø"/>
            </a:pPr>
            <a:r>
              <a:rPr lang="en-US" dirty="0">
                <a:latin typeface="Times New Roman" pitchFamily="18" charset="0"/>
                <a:cs typeface="Times New Roman" pitchFamily="18" charset="0"/>
              </a:rPr>
              <a:t>Persian: Gulf &amp; Red Sea at the Northern area,</a:t>
            </a:r>
          </a:p>
          <a:p>
            <a:pPr>
              <a:spcBef>
                <a:spcPts val="0"/>
              </a:spcBef>
              <a:buFont typeface="Wingdings" pitchFamily="2" charset="2"/>
              <a:buChar char="Ø"/>
            </a:pPr>
            <a:r>
              <a:rPr lang="en-US" dirty="0">
                <a:latin typeface="Times New Roman" pitchFamily="18" charset="0"/>
                <a:cs typeface="Times New Roman" pitchFamily="18" charset="0"/>
              </a:rPr>
              <a:t>Andaman &amp; Arabian seas to the north east and northwest respectively </a:t>
            </a:r>
          </a:p>
          <a:p>
            <a:pPr>
              <a:spcBef>
                <a:spcPts val="0"/>
              </a:spcBef>
              <a:buFont typeface="Wingdings" pitchFamily="2" charset="2"/>
              <a:buChar char="Ø"/>
            </a:pPr>
            <a:endParaRPr 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1981200"/>
            <a:ext cx="3171825" cy="208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2026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India’s Conflict </a:t>
            </a:r>
            <a:r>
              <a:rPr lang="en-US" dirty="0" smtClean="0"/>
              <a:t>with neighbors</a:t>
            </a:r>
            <a:endParaRPr lang="en-US" dirty="0"/>
          </a:p>
        </p:txBody>
      </p:sp>
      <p:sp>
        <p:nvSpPr>
          <p:cNvPr id="3" name="Content Placeholder 2"/>
          <p:cNvSpPr>
            <a:spLocks noGrp="1"/>
          </p:cNvSpPr>
          <p:nvPr>
            <p:ph sz="quarter" idx="1"/>
          </p:nvPr>
        </p:nvSpPr>
        <p:spPr/>
        <p:txBody>
          <a:bodyPr/>
          <a:lstStyle/>
          <a:p>
            <a:r>
              <a:rPr lang="en-US" dirty="0" smtClean="0"/>
              <a:t>India </a:t>
            </a:r>
            <a:r>
              <a:rPr lang="en-US" dirty="0" smtClean="0"/>
              <a:t> </a:t>
            </a:r>
            <a:r>
              <a:rPr lang="en-US" dirty="0" smtClean="0"/>
              <a:t>Neighbors China, Pakistan, Nepal, Afghanistan, Bangladesh &amp; Bhutan.</a:t>
            </a:r>
          </a:p>
          <a:p>
            <a:r>
              <a:rPr lang="en-US" dirty="0" smtClean="0"/>
              <a:t>India’s military was conquered in 1962 in a war with China.</a:t>
            </a:r>
          </a:p>
          <a:p>
            <a:r>
              <a:rPr lang="en-US" dirty="0" smtClean="0"/>
              <a:t>Over 4000 soldiers were killed.</a:t>
            </a:r>
          </a:p>
          <a:p>
            <a:r>
              <a:rPr lang="en-US" dirty="0" smtClean="0"/>
              <a:t>Currently, there are border tensions as both countries have territorial claims</a:t>
            </a:r>
            <a:r>
              <a:rPr lang="en-US" dirty="0" smtClean="0"/>
              <a:t>.</a:t>
            </a:r>
          </a:p>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4648200"/>
            <a:ext cx="455295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620888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Indian </a:t>
            </a:r>
            <a:r>
              <a:rPr lang="en-US" dirty="0" smtClean="0"/>
              <a:t>Population</a:t>
            </a:r>
            <a:endParaRPr lang="en-US" dirty="0"/>
          </a:p>
        </p:txBody>
      </p:sp>
      <p:sp>
        <p:nvSpPr>
          <p:cNvPr id="3" name="Content Placeholder 2"/>
          <p:cNvSpPr>
            <a:spLocks noGrp="1"/>
          </p:cNvSpPr>
          <p:nvPr>
            <p:ph sz="quarter" idx="1"/>
          </p:nvPr>
        </p:nvSpPr>
        <p:spPr/>
        <p:txBody>
          <a:bodyPr>
            <a:normAutofit/>
          </a:bodyPr>
          <a:lstStyle/>
          <a:p>
            <a:r>
              <a:rPr lang="en-US" dirty="0" smtClean="0"/>
              <a:t>The population of China stands at 1,385,271,269 people as per Nov UN statistics</a:t>
            </a:r>
            <a:r>
              <a:rPr lang="en-US" b="1" dirty="0" smtClean="0"/>
              <a:t>.</a:t>
            </a:r>
          </a:p>
          <a:p>
            <a:r>
              <a:rPr lang="en-US" dirty="0" smtClean="0"/>
              <a:t>Population is about 17.7% of the global population</a:t>
            </a:r>
          </a:p>
          <a:p>
            <a:r>
              <a:rPr lang="en-US" dirty="0" smtClean="0"/>
              <a:t>It is 2</a:t>
            </a:r>
            <a:r>
              <a:rPr lang="en-US" baseline="30000" dirty="0" smtClean="0"/>
              <a:t>nd</a:t>
            </a:r>
            <a:r>
              <a:rPr lang="en-US" dirty="0" smtClean="0"/>
              <a:t> most populated country globally</a:t>
            </a:r>
          </a:p>
          <a:p>
            <a:r>
              <a:rPr lang="en-US" dirty="0" smtClean="0"/>
              <a:t>35% of the citizens reside in urban areas</a:t>
            </a:r>
          </a:p>
          <a:p>
            <a:pPr lvl="0"/>
            <a:r>
              <a:rPr lang="en-US" dirty="0" smtClean="0"/>
              <a:t>Population </a:t>
            </a:r>
            <a:r>
              <a:rPr lang="en-US" dirty="0" smtClean="0"/>
              <a:t>density:464/km</a:t>
            </a:r>
            <a:r>
              <a:rPr lang="en-US" baseline="30000" dirty="0" smtClean="0"/>
              <a:t>2</a:t>
            </a:r>
          </a:p>
          <a:p>
            <a:pPr lvl="0"/>
            <a:endParaRPr lang="en-US" dirty="0"/>
          </a:p>
          <a:p>
            <a:endParaRPr lang="en-US" dirty="0"/>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4724401"/>
            <a:ext cx="64008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662034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Economic Performance, Natural resources, produce and exports</a:t>
            </a:r>
            <a:endParaRPr lang="en-US" dirty="0"/>
          </a:p>
        </p:txBody>
      </p:sp>
      <p:sp>
        <p:nvSpPr>
          <p:cNvPr id="3" name="Content Placeholder 2"/>
          <p:cNvSpPr>
            <a:spLocks noGrp="1"/>
          </p:cNvSpPr>
          <p:nvPr>
            <p:ph sz="quarter" idx="1"/>
          </p:nvPr>
        </p:nvSpPr>
        <p:spPr/>
        <p:txBody>
          <a:bodyPr>
            <a:normAutofit fontScale="70000" lnSpcReduction="20000"/>
          </a:bodyPr>
          <a:lstStyle/>
          <a:p>
            <a:r>
              <a:rPr lang="en-US" dirty="0" smtClean="0"/>
              <a:t>India’s nominal GDP was $2.94 trillion as at the end of 2019.</a:t>
            </a:r>
          </a:p>
          <a:p>
            <a:r>
              <a:rPr lang="en-US" dirty="0" smtClean="0"/>
              <a:t>RBI interest rates stand at 4%</a:t>
            </a:r>
          </a:p>
          <a:p>
            <a:r>
              <a:rPr lang="en-US" dirty="0" smtClean="0"/>
              <a:t>Fifth biggest economy globally </a:t>
            </a:r>
          </a:p>
          <a:p>
            <a:r>
              <a:rPr lang="en-US" dirty="0" smtClean="0"/>
              <a:t>The yearly price inflation has reached 7.61% as per the latest statistics in Oct 2020.</a:t>
            </a:r>
          </a:p>
          <a:p>
            <a:r>
              <a:rPr lang="en-US" dirty="0" smtClean="0"/>
              <a:t>Food rate of inflation reached 11.8% this year.</a:t>
            </a:r>
          </a:p>
          <a:p>
            <a:r>
              <a:rPr lang="en-US" dirty="0" smtClean="0"/>
              <a:t>2019 unemployment rate was 5.36% but it is estimated to reach 5.4% this year.</a:t>
            </a:r>
          </a:p>
          <a:p>
            <a:r>
              <a:rPr lang="en-US" dirty="0" smtClean="0"/>
              <a:t>2020 unemployment rate is 6.70%</a:t>
            </a:r>
          </a:p>
          <a:p>
            <a:r>
              <a:rPr lang="en-US" dirty="0" smtClean="0"/>
              <a:t>India occupies 4</a:t>
            </a:r>
            <a:r>
              <a:rPr lang="en-US" baseline="30000" dirty="0" smtClean="0"/>
              <a:t>th</a:t>
            </a:r>
            <a:r>
              <a:rPr lang="en-US" dirty="0" smtClean="0"/>
              <a:t> 5</a:t>
            </a:r>
            <a:r>
              <a:rPr lang="en-US" baseline="30000" dirty="0" smtClean="0"/>
              <a:t>th</a:t>
            </a:r>
            <a:r>
              <a:rPr lang="en-US" dirty="0" smtClean="0"/>
              <a:t> and 7</a:t>
            </a:r>
            <a:r>
              <a:rPr lang="en-US" baseline="30000" dirty="0" smtClean="0"/>
              <a:t>th</a:t>
            </a:r>
            <a:r>
              <a:rPr lang="en-US" dirty="0" smtClean="0"/>
              <a:t> position regarding the endowment of coal, bauxite, and iron reserves globally.</a:t>
            </a:r>
          </a:p>
          <a:p>
            <a:pPr lvl="0"/>
            <a:r>
              <a:rPr lang="en-US" dirty="0" smtClean="0"/>
              <a:t>Natural gas reserves and oil are above  1437 billion m</a:t>
            </a:r>
            <a:r>
              <a:rPr lang="en-US" baseline="30000" dirty="0" smtClean="0"/>
              <a:t>3</a:t>
            </a:r>
            <a:r>
              <a:rPr lang="en-US" dirty="0" smtClean="0"/>
              <a:t>  and 100million tones respectively.</a:t>
            </a:r>
          </a:p>
          <a:p>
            <a:pPr lvl="0"/>
            <a:r>
              <a:rPr lang="en-US" dirty="0" smtClean="0"/>
              <a:t>Milk is the main produce accompanied by jute and pulses</a:t>
            </a:r>
          </a:p>
          <a:p>
            <a:pPr lvl="0"/>
            <a:r>
              <a:rPr lang="en-US" dirty="0" smtClean="0"/>
              <a:t>Main country’s exports are mineral fuels, gems, machinery, organic   chemicals, pharmaceuticals, iron(steel), textiles, and vehicles</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32509616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India’s Imports</a:t>
            </a:r>
            <a:endParaRPr lang="en-US" dirty="0"/>
          </a:p>
        </p:txBody>
      </p:sp>
      <p:sp>
        <p:nvSpPr>
          <p:cNvPr id="3" name="Content Placeholder 2"/>
          <p:cNvSpPr>
            <a:spLocks noGrp="1"/>
          </p:cNvSpPr>
          <p:nvPr>
            <p:ph sz="quarter" idx="1"/>
          </p:nvPr>
        </p:nvSpPr>
        <p:spPr/>
        <p:txBody>
          <a:bodyPr/>
          <a:lstStyle/>
          <a:p>
            <a:r>
              <a:rPr lang="en-US" dirty="0" smtClean="0"/>
              <a:t>Main imports: Gold, coal, diamonds, waxes, oils, mineral fuels and bituminous products.</a:t>
            </a:r>
          </a:p>
          <a:p>
            <a:r>
              <a:rPr lang="en-US" dirty="0" smtClean="0"/>
              <a:t>Other imports include nuclear reactors, mechanical and machinery reactors, boilers, jewelry and </a:t>
            </a:r>
            <a:r>
              <a:rPr lang="en-US" dirty="0" smtClean="0"/>
              <a:t>pearls</a:t>
            </a:r>
          </a:p>
          <a:p>
            <a:r>
              <a:rPr lang="en-US" dirty="0" smtClean="0"/>
              <a:t> </a:t>
            </a:r>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810000"/>
            <a:ext cx="7543800" cy="2386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914316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Trading partners</a:t>
            </a:r>
            <a:endParaRPr lang="en-US" dirty="0"/>
          </a:p>
        </p:txBody>
      </p:sp>
      <p:sp>
        <p:nvSpPr>
          <p:cNvPr id="3" name="Content Placeholder 2"/>
          <p:cNvSpPr>
            <a:spLocks noGrp="1"/>
          </p:cNvSpPr>
          <p:nvPr>
            <p:ph sz="quarter" idx="1"/>
          </p:nvPr>
        </p:nvSpPr>
        <p:spPr/>
        <p:txBody>
          <a:bodyPr>
            <a:normAutofit fontScale="85000" lnSpcReduction="10000"/>
          </a:bodyPr>
          <a:lstStyle/>
          <a:p>
            <a:pPr>
              <a:buFont typeface="Wingdings" pitchFamily="2" charset="2"/>
              <a:buChar char="Ø"/>
            </a:pPr>
            <a:r>
              <a:rPr lang="en-US" dirty="0"/>
              <a:t>China, the US, the UAE, Saudi Arabia, and </a:t>
            </a:r>
            <a:r>
              <a:rPr lang="en-US" dirty="0" smtClean="0"/>
              <a:t>Switzerland</a:t>
            </a:r>
            <a:endParaRPr lang="en-US" dirty="0" smtClean="0"/>
          </a:p>
          <a:p>
            <a:pPr>
              <a:buFont typeface="Wingdings" pitchFamily="2" charset="2"/>
              <a:buChar char="Ø"/>
            </a:pPr>
            <a:r>
              <a:rPr lang="en-US" dirty="0"/>
              <a:t>India has engaged in a couple of trade agreements with </a:t>
            </a:r>
            <a:r>
              <a:rPr lang="en-US" dirty="0" smtClean="0"/>
              <a:t>regional </a:t>
            </a:r>
            <a:r>
              <a:rPr lang="en-US" dirty="0"/>
              <a:t>blocks like </a:t>
            </a:r>
            <a:r>
              <a:rPr lang="en-US" dirty="0" smtClean="0"/>
              <a:t>NAFTA, CAFTA,EU,&amp; APEC).</a:t>
            </a:r>
            <a:endParaRPr lang="en-US" dirty="0"/>
          </a:p>
          <a:p>
            <a:pPr>
              <a:buFont typeface="Wingdings" pitchFamily="2" charset="2"/>
              <a:buChar char="Ø"/>
            </a:pPr>
            <a:r>
              <a:rPr lang="en-US" dirty="0" smtClean="0"/>
              <a:t>Trade agreement benefits:</a:t>
            </a:r>
          </a:p>
          <a:p>
            <a:pPr>
              <a:buFont typeface="Wingdings" pitchFamily="2" charset="2"/>
              <a:buChar char="Ø"/>
            </a:pPr>
            <a:r>
              <a:rPr lang="en-US" dirty="0" smtClean="0"/>
              <a:t>enhancement of </a:t>
            </a:r>
            <a:r>
              <a:rPr lang="en-US" dirty="0"/>
              <a:t>economic growth and </a:t>
            </a:r>
            <a:r>
              <a:rPr lang="en-US" dirty="0" smtClean="0"/>
              <a:t>trade</a:t>
            </a:r>
          </a:p>
          <a:p>
            <a:pPr>
              <a:buFont typeface="Wingdings" pitchFamily="2" charset="2"/>
              <a:buChar char="Ø"/>
            </a:pPr>
            <a:r>
              <a:rPr lang="en-US" dirty="0"/>
              <a:t>standardization of business operations by leveling the paying ground</a:t>
            </a:r>
          </a:p>
          <a:p>
            <a:pPr>
              <a:buFont typeface="Wingdings" pitchFamily="2" charset="2"/>
              <a:buChar char="Ø"/>
            </a:pPr>
            <a:r>
              <a:rPr lang="en-US" dirty="0" smtClean="0"/>
              <a:t>tariff </a:t>
            </a:r>
            <a:r>
              <a:rPr lang="en-US" dirty="0"/>
              <a:t>elimination as well as other </a:t>
            </a:r>
            <a:r>
              <a:rPr lang="en-US" dirty="0" smtClean="0"/>
              <a:t>taxes</a:t>
            </a:r>
          </a:p>
          <a:p>
            <a:pPr>
              <a:buFont typeface="Wingdings" pitchFamily="2" charset="2"/>
              <a:buChar char="Ø"/>
            </a:pPr>
            <a:r>
              <a:rPr lang="en-US" dirty="0"/>
              <a:t>The countries sign anti-dumping </a:t>
            </a:r>
            <a:r>
              <a:rPr lang="en-US" dirty="0" smtClean="0"/>
              <a:t>treaties</a:t>
            </a:r>
          </a:p>
          <a:p>
            <a:pPr>
              <a:buFont typeface="Wingdings" pitchFamily="2" charset="2"/>
              <a:buChar char="Ø"/>
            </a:pPr>
            <a:r>
              <a:rPr lang="en-US" dirty="0"/>
              <a:t>Elimination of unfair </a:t>
            </a:r>
            <a:r>
              <a:rPr lang="en-US" dirty="0" smtClean="0"/>
              <a:t>subsidies</a:t>
            </a:r>
          </a:p>
          <a:p>
            <a:pPr>
              <a:buFont typeface="Wingdings" pitchFamily="2" charset="2"/>
              <a:buChar char="Ø"/>
            </a:pPr>
            <a:r>
              <a:rPr lang="en-US" dirty="0" smtClean="0"/>
              <a:t>labor ideals, regulations and environmental protections are standardized</a:t>
            </a:r>
            <a:endParaRPr lang="en-US" dirty="0"/>
          </a:p>
          <a:p>
            <a:pPr>
              <a:buFont typeface="Wingdings" pitchFamily="2" charset="2"/>
              <a:buChar char="Ø"/>
            </a:pPr>
            <a:r>
              <a:rPr lang="en-US" dirty="0"/>
              <a:t>Trade agreements promote innovation </a:t>
            </a:r>
            <a:r>
              <a:rPr lang="en-US" dirty="0" smtClean="0"/>
              <a:t> </a:t>
            </a:r>
            <a:endParaRPr 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9800" y="3505200"/>
            <a:ext cx="29718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7962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Indian Current </a:t>
            </a:r>
            <a:r>
              <a:rPr lang="en-US" dirty="0" smtClean="0"/>
              <a:t>&amp; Budget Account: GDP</a:t>
            </a:r>
            <a:endParaRPr lang="en-US" dirty="0"/>
          </a:p>
        </p:txBody>
      </p:sp>
      <p:sp>
        <p:nvSpPr>
          <p:cNvPr id="3" name="Content Placeholder 2"/>
          <p:cNvSpPr>
            <a:spLocks noGrp="1"/>
          </p:cNvSpPr>
          <p:nvPr>
            <p:ph sz="quarter" idx="1"/>
          </p:nvPr>
        </p:nvSpPr>
        <p:spPr/>
        <p:txBody>
          <a:bodyPr>
            <a:normAutofit/>
          </a:bodyPr>
          <a:lstStyle/>
          <a:p>
            <a:r>
              <a:rPr lang="en-US" dirty="0" smtClean="0"/>
              <a:t>Current </a:t>
            </a:r>
            <a:r>
              <a:rPr lang="en-US" dirty="0"/>
              <a:t>and capital  accounts are portions of a </a:t>
            </a:r>
            <a:r>
              <a:rPr lang="en-US" dirty="0" smtClean="0"/>
              <a:t>government’s payments equilibrium. </a:t>
            </a:r>
            <a:r>
              <a:rPr lang="en-US" dirty="0"/>
              <a:t>The formers ratio to the GDP measures a nation’s  global </a:t>
            </a:r>
            <a:r>
              <a:rPr lang="en-US" dirty="0" smtClean="0"/>
              <a:t>competitiveness</a:t>
            </a:r>
          </a:p>
          <a:p>
            <a:r>
              <a:rPr lang="en-US" dirty="0" smtClean="0"/>
              <a:t>India’s Current Account: GDP=0.9% in 2020</a:t>
            </a:r>
          </a:p>
          <a:p>
            <a:r>
              <a:rPr lang="en-US" dirty="0"/>
              <a:t>India's budget deficit  as a fraction of its GDP  was around 7.44%    and  7.42% in 2020</a:t>
            </a:r>
          </a:p>
          <a:p>
            <a:r>
              <a:rPr lang="en-US" dirty="0"/>
              <a:t>Budget balance= Government revenue- </a:t>
            </a:r>
            <a:r>
              <a:rPr lang="en-US" dirty="0" smtClean="0"/>
              <a:t>expenditure</a:t>
            </a:r>
          </a:p>
          <a:p>
            <a:endParaRPr lang="en-US" dirty="0" smtClean="0"/>
          </a:p>
          <a:p>
            <a:endParaRPr lang="en-US"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1800" y="5333999"/>
            <a:ext cx="1752600" cy="990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1" y="5410201"/>
            <a:ext cx="2514600" cy="945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21757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India’s Currency &amp; Exchange rate</a:t>
            </a:r>
            <a:endParaRPr lang="en-US" dirty="0"/>
          </a:p>
        </p:txBody>
      </p:sp>
      <p:sp>
        <p:nvSpPr>
          <p:cNvPr id="3" name="Content Placeholder 2"/>
          <p:cNvSpPr>
            <a:spLocks noGrp="1"/>
          </p:cNvSpPr>
          <p:nvPr>
            <p:ph sz="quarter" idx="1"/>
          </p:nvPr>
        </p:nvSpPr>
        <p:spPr/>
        <p:txBody>
          <a:bodyPr/>
          <a:lstStyle/>
          <a:p>
            <a:r>
              <a:rPr lang="en-US" dirty="0" smtClean="0"/>
              <a:t>The main currency for India is the Rupee</a:t>
            </a:r>
          </a:p>
          <a:p>
            <a:r>
              <a:rPr lang="en-US" dirty="0" smtClean="0"/>
              <a:t>It is the official country’s currency</a:t>
            </a:r>
          </a:p>
          <a:p>
            <a:r>
              <a:rPr lang="en-US" dirty="0" smtClean="0"/>
              <a:t>The current USD:INR=1: 74.1459</a:t>
            </a:r>
          </a:p>
          <a:p>
            <a:r>
              <a:rPr lang="en-US" dirty="0" smtClean="0"/>
              <a:t>The symbol for the currency is </a:t>
            </a:r>
            <a:r>
              <a:rPr lang="en-US" dirty="0">
                <a:hlinkClick r:id="rId3"/>
              </a:rPr>
              <a:t>₹</a:t>
            </a:r>
            <a:r>
              <a:rPr lang="en-US" dirty="0"/>
              <a:t> </a:t>
            </a:r>
            <a:endParaRPr lang="en-US" dirty="0" smtClean="0"/>
          </a:p>
          <a:p>
            <a:endParaRPr 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038600"/>
            <a:ext cx="5876925"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246607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India Financial Institutions &amp; Public Debt</a:t>
            </a:r>
            <a:endParaRPr lang="en-US" dirty="0"/>
          </a:p>
        </p:txBody>
      </p:sp>
      <p:sp>
        <p:nvSpPr>
          <p:cNvPr id="3" name="Content Placeholder 2"/>
          <p:cNvSpPr>
            <a:spLocks noGrp="1"/>
          </p:cNvSpPr>
          <p:nvPr>
            <p:ph sz="quarter" idx="1"/>
          </p:nvPr>
        </p:nvSpPr>
        <p:spPr/>
        <p:style>
          <a:lnRef idx="2">
            <a:schemeClr val="accent5"/>
          </a:lnRef>
          <a:fillRef idx="1">
            <a:schemeClr val="lt1"/>
          </a:fillRef>
          <a:effectRef idx="0">
            <a:schemeClr val="accent5"/>
          </a:effectRef>
          <a:fontRef idx="minor">
            <a:schemeClr val="dk1"/>
          </a:fontRef>
        </p:style>
        <p:txBody>
          <a:bodyPr>
            <a:normAutofit lnSpcReduction="10000"/>
          </a:bodyPr>
          <a:lstStyle/>
          <a:p>
            <a:r>
              <a:rPr lang="en-US" dirty="0" smtClean="0"/>
              <a:t>India’s Financial institutions are denoted as financial instruments</a:t>
            </a:r>
          </a:p>
          <a:p>
            <a:r>
              <a:rPr lang="en-US" dirty="0" smtClean="0"/>
              <a:t>They ensure efficient resource allocation</a:t>
            </a:r>
          </a:p>
          <a:p>
            <a:r>
              <a:rPr lang="en-US" dirty="0" smtClean="0"/>
              <a:t>Act as intermediaries between lenders and borrowers.</a:t>
            </a:r>
          </a:p>
          <a:p>
            <a:r>
              <a:rPr lang="en-US" dirty="0" smtClean="0"/>
              <a:t>FIs are categorized as follows: payment, co-operative, small finance &amp; commercial banks.</a:t>
            </a:r>
          </a:p>
          <a:p>
            <a:r>
              <a:rPr lang="en-US" dirty="0" smtClean="0"/>
              <a:t>India has over 91 banks inclusive of 20  and 19 public and private banks respectively</a:t>
            </a:r>
          </a:p>
          <a:p>
            <a:r>
              <a:rPr lang="en-US" dirty="0" smtClean="0"/>
              <a:t>External debt stood at $558.5billion(march 2020) indicating a 2.8% increase from previous year.</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2774359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FDIs and Tax Policy</a:t>
            </a:r>
            <a:endParaRPr lang="en-US" dirty="0"/>
          </a:p>
        </p:txBody>
      </p:sp>
      <p:sp>
        <p:nvSpPr>
          <p:cNvPr id="3" name="Content Placeholder 2"/>
          <p:cNvSpPr>
            <a:spLocks noGrp="1"/>
          </p:cNvSpPr>
          <p:nvPr>
            <p:ph sz="quarter" idx="1"/>
          </p:nvPr>
        </p:nvSpPr>
        <p:spPr/>
        <p:txBody>
          <a:bodyPr>
            <a:normAutofit/>
          </a:bodyPr>
          <a:lstStyle/>
          <a:p>
            <a:pPr marL="0" indent="0">
              <a:buNone/>
            </a:pPr>
            <a:r>
              <a:rPr lang="en-US" dirty="0" smtClean="0"/>
              <a:t>India is a good destination for FDI due to:</a:t>
            </a:r>
          </a:p>
          <a:p>
            <a:r>
              <a:rPr lang="en-US" dirty="0" smtClean="0"/>
              <a:t> low wages</a:t>
            </a:r>
          </a:p>
          <a:p>
            <a:r>
              <a:rPr lang="en-US" dirty="0" smtClean="0"/>
              <a:t>Tax exemptions </a:t>
            </a:r>
          </a:p>
          <a:p>
            <a:r>
              <a:rPr lang="en-US" dirty="0" smtClean="0"/>
              <a:t>Indian shareholders in an FDI are taxed more than foreigners</a:t>
            </a:r>
          </a:p>
          <a:p>
            <a:r>
              <a:rPr lang="en-US" dirty="0" smtClean="0"/>
              <a:t>The first Rs.250000 is not taxed from a foreign company.</a:t>
            </a:r>
          </a:p>
          <a:p>
            <a:r>
              <a:rPr lang="en-US" dirty="0" smtClean="0"/>
              <a:t>Favorable working environment</a:t>
            </a:r>
          </a:p>
          <a:p>
            <a:r>
              <a:rPr lang="en-US" dirty="0" smtClean="0"/>
              <a:t>Flexed FDI norms in power exchanges, telecom, stock exchange, oil refineries promote FDIs.</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1056" y="1447800"/>
            <a:ext cx="2498511" cy="1665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689574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486</TotalTime>
  <Words>1484</Words>
  <Application>Microsoft Office PowerPoint</Application>
  <PresentationFormat>On-screen Show (4:3)</PresentationFormat>
  <Paragraphs>121</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Civic</vt:lpstr>
      <vt:lpstr>International Economics</vt:lpstr>
      <vt:lpstr>INDIA: Location , Size &amp; Nearby Seas</vt:lpstr>
      <vt:lpstr>India’s Conflict with neighbors</vt:lpstr>
      <vt:lpstr>Indian Population</vt:lpstr>
      <vt:lpstr>Economic Performance, Natural resources, produce and exports</vt:lpstr>
      <vt:lpstr>India’s Imports</vt:lpstr>
      <vt:lpstr>Trading partners</vt:lpstr>
      <vt:lpstr>Indian Current &amp; Budget Account: GDP</vt:lpstr>
      <vt:lpstr>India’s Currency &amp; Exchange rate</vt:lpstr>
      <vt:lpstr>India Financial Institutions &amp; Public Debt</vt:lpstr>
      <vt:lpstr>FDIs and Tax Policy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INDIA</dc:title>
  <dc:creator>Mlokole</dc:creator>
  <cp:lastModifiedBy>Mlokole</cp:lastModifiedBy>
  <cp:revision>33</cp:revision>
  <dcterms:created xsi:type="dcterms:W3CDTF">2020-11-21T10:50:59Z</dcterms:created>
  <dcterms:modified xsi:type="dcterms:W3CDTF">2020-11-21T22:34:54Z</dcterms:modified>
</cp:coreProperties>
</file>